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-82" y="-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5282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f486c092b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f486c092b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69f86660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69f86660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69f86660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69f86660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69f86660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69f86660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69f86660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69f86660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69f86660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69f86660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69f86660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f69f86660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69f866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69f866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b6797c6e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b6797c6e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69f86660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69f86660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69f86660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69f86660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f69f86660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f69f86660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69f86660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69f86660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69f866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69f866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69f86660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69f86660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486c092b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f486c092b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f69f86660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f69f86660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69f86660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69f86660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69f86660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69f86660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69f86660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f69f86660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69f86660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69f86660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69f86660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69f86660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544175" y="1703100"/>
            <a:ext cx="798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V_rYNbqCg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_sil7a2zqAdBAhI-_o7jJ6s1ZoOWd4w11mycESmzxM8/edit#gid=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yJ_VtRWWO6g5gh10ptBgJ-j6rep_xXWs3ibO85fxxs/edit#gid=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Final </a:t>
            </a:r>
            <a:r>
              <a:rPr lang="en" smtClean="0"/>
              <a:t>Presentation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3017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Zhu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Parts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22750" y="-359250"/>
            <a:ext cx="3298500" cy="695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 Cutting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t="11808"/>
          <a:stretch/>
        </p:blipFill>
        <p:spPr>
          <a:xfrm rot="-5400000">
            <a:off x="5530575" y="822800"/>
            <a:ext cx="2438700" cy="4536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5" y="2004960"/>
            <a:ext cx="4349400" cy="217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667725" y="4310300"/>
            <a:ext cx="311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DXF File on 48inx24in Acrylic Sheet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(Very faint bc of line weights)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291025" y="4443650"/>
            <a:ext cx="291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Laser Cut Panels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Machining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250" y="1287700"/>
            <a:ext cx="4161253" cy="320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00" y="1287700"/>
            <a:ext cx="4153425" cy="320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1533400" y="4629825"/>
            <a:ext cx="15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For Wheel Axles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966425" y="4629825"/>
            <a:ext cx="16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For Driven Shaft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FDM Printing</a:t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50" y="1355100"/>
            <a:ext cx="4901400" cy="2433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950" y="4009525"/>
            <a:ext cx="2633700" cy="800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435488" y="3317362"/>
            <a:ext cx="1842300" cy="1511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6">
            <a:alphaModFix/>
          </a:blip>
          <a:srcRect l="12326" t="12979" r="6366" b="6153"/>
          <a:stretch/>
        </p:blipFill>
        <p:spPr>
          <a:xfrm>
            <a:off x="6009375" y="1322863"/>
            <a:ext cx="2633700" cy="175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8238" y="3197938"/>
            <a:ext cx="1727100" cy="1749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92" name="Google Shape;192;p25"/>
          <p:cNvCxnSpPr/>
          <p:nvPr/>
        </p:nvCxnSpPr>
        <p:spPr>
          <a:xfrm>
            <a:off x="5335925" y="1398725"/>
            <a:ext cx="0" cy="3537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Paper to Real Life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521600"/>
            <a:ext cx="4383600" cy="3167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875" y="1468939"/>
            <a:ext cx="3984600" cy="3272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Showcase!</a:t>
            </a:r>
            <a:endParaRPr/>
          </a:p>
        </p:txBody>
      </p:sp>
      <p:pic>
        <p:nvPicPr>
          <p:cNvPr id="205" name="Google Shape;205;p27" descr="UC Berkeley Fall 2022 ME102B class project, Group 18&#10;Hubert Liu, Andrew Zhu&#10;&#10;Intro/Motivation 00:00&#10;Mechanical components 00:21&#10;Electrical components 01:05&#10;Bluetooth control 01:42&#10;Automatic follow 02:16&#10;Transmission close-up 02:47&#10;Ending 03:18&#10;Extra footage 03:29" title="A Suitcase-Carrying Robo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950" y="1286900"/>
            <a:ext cx="5726100" cy="32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Roll Cage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l="11479" t="18758" r="10480"/>
          <a:stretch/>
        </p:blipFill>
        <p:spPr>
          <a:xfrm>
            <a:off x="2503050" y="1369025"/>
            <a:ext cx="4137900" cy="352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2" y="2044425"/>
            <a:ext cx="4213200" cy="273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Cage in the Vehicle</a:t>
            </a:r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 flipH="1">
            <a:off x="2618975" y="1820775"/>
            <a:ext cx="236700" cy="7920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29"/>
          <p:cNvSpPr txBox="1"/>
          <p:nvPr/>
        </p:nvSpPr>
        <p:spPr>
          <a:xfrm>
            <a:off x="3357125" y="1398125"/>
            <a:ext cx="96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Structural Chassis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29"/>
          <p:cNvCxnSpPr/>
          <p:nvPr/>
        </p:nvCxnSpPr>
        <p:spPr>
          <a:xfrm>
            <a:off x="1195125" y="1991225"/>
            <a:ext cx="1072800" cy="9525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" name="Google Shape;221;p29"/>
          <p:cNvSpPr txBox="1"/>
          <p:nvPr/>
        </p:nvSpPr>
        <p:spPr>
          <a:xfrm>
            <a:off x="393150" y="1244775"/>
            <a:ext cx="962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Modeled Driver + Helmet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1543325" y="1290275"/>
            <a:ext cx="1959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50mm helmet to rollcage clearance sphere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950" y="2401413"/>
            <a:ext cx="4453500" cy="202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24" name="Google Shape;224;p29"/>
          <p:cNvCxnSpPr/>
          <p:nvPr/>
        </p:nvCxnSpPr>
        <p:spPr>
          <a:xfrm>
            <a:off x="5145500" y="2121575"/>
            <a:ext cx="411300" cy="1183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" name="Google Shape;225;p29"/>
          <p:cNvSpPr txBox="1"/>
          <p:nvPr/>
        </p:nvSpPr>
        <p:spPr>
          <a:xfrm>
            <a:off x="4572000" y="1675875"/>
            <a:ext cx="96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Top Shell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5641675" y="1721375"/>
            <a:ext cx="8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Canopy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7" name="Google Shape;227;p29"/>
          <p:cNvCxnSpPr>
            <a:stCxn id="226" idx="2"/>
          </p:cNvCxnSpPr>
          <p:nvPr/>
        </p:nvCxnSpPr>
        <p:spPr>
          <a:xfrm>
            <a:off x="6081175" y="2121575"/>
            <a:ext cx="417900" cy="6216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29"/>
          <p:cNvSpPr/>
          <p:nvPr/>
        </p:nvSpPr>
        <p:spPr>
          <a:xfrm>
            <a:off x="6749725" y="2522625"/>
            <a:ext cx="541500" cy="882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" name="Google Shape;229;p29"/>
          <p:cNvCxnSpPr/>
          <p:nvPr/>
        </p:nvCxnSpPr>
        <p:spPr>
          <a:xfrm flipH="1">
            <a:off x="7153800" y="2051375"/>
            <a:ext cx="428100" cy="4713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29"/>
          <p:cNvSpPr txBox="1"/>
          <p:nvPr/>
        </p:nvSpPr>
        <p:spPr>
          <a:xfrm>
            <a:off x="7250725" y="1460475"/>
            <a:ext cx="114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Roll Cage Location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1" name="Google Shape;231;p29"/>
          <p:cNvCxnSpPr/>
          <p:nvPr/>
        </p:nvCxnSpPr>
        <p:spPr>
          <a:xfrm flipH="1">
            <a:off x="3511325" y="1991225"/>
            <a:ext cx="227700" cy="22260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29"/>
          <p:cNvSpPr txBox="1"/>
          <p:nvPr/>
        </p:nvSpPr>
        <p:spPr>
          <a:xfrm>
            <a:off x="249725" y="4782525"/>
            <a:ext cx="392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Underneath Top Shell/Canopy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5074450" y="4522275"/>
            <a:ext cx="32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Above Top Shell/Canopy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Car</a:t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450" y="1244775"/>
            <a:ext cx="6941100" cy="329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1970100" y="4623000"/>
            <a:ext cx="52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Car with Top Shell on and team mate, Tristan in the Driver Cell.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I Tackled</a:t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 rotWithShape="1">
          <a:blip r:embed="rId3">
            <a:alphaModFix/>
          </a:blip>
          <a:srcRect l="34798"/>
          <a:stretch/>
        </p:blipFill>
        <p:spPr>
          <a:xfrm>
            <a:off x="6217500" y="1244775"/>
            <a:ext cx="2614800" cy="297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4">
            <a:alphaModFix/>
          </a:blip>
          <a:srcRect l="9342" t="858" r="9342" b="4774"/>
          <a:stretch/>
        </p:blipFill>
        <p:spPr>
          <a:xfrm>
            <a:off x="3626050" y="1244775"/>
            <a:ext cx="2356200" cy="297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5">
            <a:alphaModFix/>
          </a:blip>
          <a:srcRect r="36515"/>
          <a:stretch/>
        </p:blipFill>
        <p:spPr>
          <a:xfrm>
            <a:off x="161300" y="1244775"/>
            <a:ext cx="3229500" cy="297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1601400" y="4678275"/>
            <a:ext cx="594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Notice the clearance of rollcage from canopy and transparent sphere in each image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487050" y="4247925"/>
            <a:ext cx="816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Front 						Middle 					Rear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1355550" y="1570125"/>
            <a:ext cx="491400" cy="45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1959150" y="2404325"/>
            <a:ext cx="491400" cy="45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697825" y="2346150"/>
            <a:ext cx="491400" cy="45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4730400" y="1495950"/>
            <a:ext cx="491400" cy="45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4088325" y="2404325"/>
            <a:ext cx="491400" cy="45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5325975" y="2452425"/>
            <a:ext cx="491400" cy="45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6872050" y="1570125"/>
            <a:ext cx="491400" cy="45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7418650" y="2361525"/>
            <a:ext cx="491400" cy="12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6372313" y="2346150"/>
            <a:ext cx="491400" cy="12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Porter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200" y="1386901"/>
            <a:ext cx="4893600" cy="326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125200" y="4648800"/>
            <a:ext cx="48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From left to right: Hubert Liu, Professor Stuart, Andrew Zhu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Issues I Tackled</a:t>
            </a:r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50" y="2076850"/>
            <a:ext cx="2684400" cy="1863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075" y="2060500"/>
            <a:ext cx="2749800" cy="18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2550" y="2060500"/>
            <a:ext cx="2798100" cy="18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446075" y="4026550"/>
            <a:ext cx="825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Displacement					FOS							Stress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2263200" y="4593375"/>
            <a:ext cx="461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Less than 25mm max deformation and at least 1.1 FOS</a:t>
            </a: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Simulated in SolidWorks with tetrahedral element meshes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</a:t>
            </a:r>
            <a:endParaRPr/>
          </a:p>
        </p:txBody>
      </p:sp>
      <p:sp>
        <p:nvSpPr>
          <p:cNvPr id="275" name="Google Shape;275;p33"/>
          <p:cNvSpPr txBox="1"/>
          <p:nvPr/>
        </p:nvSpPr>
        <p:spPr>
          <a:xfrm>
            <a:off x="561450" y="1615750"/>
            <a:ext cx="80211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</a:pPr>
            <a:r>
              <a:rPr lang="en" sz="2000">
                <a:solidFill>
                  <a:schemeClr val="accent4"/>
                </a:solidFill>
              </a:rPr>
              <a:t>Tempering to T4 (at Garner Heat Treatment Inc.)</a:t>
            </a:r>
            <a:endParaRPr sz="2000">
              <a:solidFill>
                <a:schemeClr val="accent4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</a:pPr>
            <a:r>
              <a:rPr lang="en" sz="2000">
                <a:solidFill>
                  <a:schemeClr val="accent4"/>
                </a:solidFill>
              </a:rPr>
              <a:t>Creating necessary jigs for notching and welding</a:t>
            </a:r>
            <a:endParaRPr sz="2000">
              <a:solidFill>
                <a:schemeClr val="accent4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</a:pPr>
            <a:r>
              <a:rPr lang="en" sz="2000">
                <a:solidFill>
                  <a:schemeClr val="accent4"/>
                </a:solidFill>
              </a:rPr>
              <a:t>Tube Bending (via Roll Bender and Rotary Bender)</a:t>
            </a:r>
            <a:endParaRPr sz="2000">
              <a:solidFill>
                <a:schemeClr val="accent4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</a:pPr>
            <a:r>
              <a:rPr lang="en" sz="2000">
                <a:solidFill>
                  <a:schemeClr val="accent4"/>
                </a:solidFill>
              </a:rPr>
              <a:t>Tube Notching (via tube notcher or hole saw with drill press) </a:t>
            </a:r>
            <a:endParaRPr sz="2000">
              <a:solidFill>
                <a:schemeClr val="accent4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</a:pPr>
            <a:r>
              <a:rPr lang="en" sz="2000">
                <a:solidFill>
                  <a:schemeClr val="accent4"/>
                </a:solidFill>
              </a:rPr>
              <a:t>Welding (via in house machinists Dennis)</a:t>
            </a:r>
            <a:endParaRPr sz="2000">
              <a:solidFill>
                <a:schemeClr val="accent4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</a:pPr>
            <a:r>
              <a:rPr lang="en" sz="2000">
                <a:solidFill>
                  <a:schemeClr val="accent4"/>
                </a:solidFill>
              </a:rPr>
              <a:t>Stress Relieve and temper to T6 (at Garner Heat Treatment Inc.)</a:t>
            </a:r>
            <a:endParaRPr sz="2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311700" y="1804350"/>
            <a:ext cx="8520600" cy="1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000" y="1307275"/>
            <a:ext cx="7605900" cy="3433800"/>
          </a:xfrm>
          <a:prstGeom prst="roundRect">
            <a:avLst>
              <a:gd name="adj" fmla="val 6003"/>
            </a:avLst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77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How Did I Keep Track of Everything?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277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How Did I Keep Track of Everything?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75" name="Google Shape;75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89" y="1331700"/>
            <a:ext cx="7542000" cy="3402900"/>
          </a:xfrm>
          <a:prstGeom prst="roundRect">
            <a:avLst>
              <a:gd name="adj" fmla="val 592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Structural Frame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5" y="1244775"/>
            <a:ext cx="3022500" cy="1749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25" y="3170450"/>
            <a:ext cx="3022500" cy="174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870076" y="2642701"/>
            <a:ext cx="3781800" cy="98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375" y="1244688"/>
            <a:ext cx="4703400" cy="3330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161300" y="4709000"/>
            <a:ext cx="4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x2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690875" y="4716650"/>
            <a:ext cx="418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All the structural parts that connect the left and right drivetrains.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6232475" y="3826150"/>
            <a:ext cx="9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 Panel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3268025" y="3060875"/>
            <a:ext cx="98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Panel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1156075" y="3718300"/>
            <a:ext cx="88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Vertical Panel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1156075" y="1598675"/>
            <a:ext cx="88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Rear</a:t>
            </a:r>
            <a:br>
              <a:rPr lang="en"/>
            </a:br>
            <a:r>
              <a:rPr lang="en"/>
              <a:t>Vertical Panel</a:t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5231350" y="3754700"/>
            <a:ext cx="333600" cy="301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5276600" y="1244775"/>
            <a:ext cx="333600" cy="301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" name="Google Shape;93;p17"/>
          <p:cNvCxnSpPr>
            <a:endCxn id="92" idx="3"/>
          </p:cNvCxnSpPr>
          <p:nvPr/>
        </p:nvCxnSpPr>
        <p:spPr>
          <a:xfrm rot="10800000">
            <a:off x="5610200" y="1395525"/>
            <a:ext cx="767400" cy="422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" name="Google Shape;94;p17"/>
          <p:cNvSpPr txBox="1"/>
          <p:nvPr/>
        </p:nvSpPr>
        <p:spPr>
          <a:xfrm>
            <a:off x="6449025" y="1598675"/>
            <a:ext cx="66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Fillet</a:t>
            </a:r>
            <a:endParaRPr>
              <a:solidFill>
                <a:schemeClr val="accent4"/>
              </a:solidFill>
            </a:endParaRPr>
          </a:p>
        </p:txBody>
      </p:sp>
      <p:cxnSp>
        <p:nvCxnSpPr>
          <p:cNvPr id="95" name="Google Shape;95;p17"/>
          <p:cNvCxnSpPr>
            <a:endCxn id="91" idx="3"/>
          </p:cNvCxnSpPr>
          <p:nvPr/>
        </p:nvCxnSpPr>
        <p:spPr>
          <a:xfrm flipH="1">
            <a:off x="5564950" y="3237950"/>
            <a:ext cx="901800" cy="6675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96;p17"/>
          <p:cNvSpPr txBox="1"/>
          <p:nvPr/>
        </p:nvSpPr>
        <p:spPr>
          <a:xfrm>
            <a:off x="5994225" y="2891325"/>
            <a:ext cx="12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Relief Notch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Structural Frame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375" y="1702025"/>
            <a:ext cx="4233600" cy="237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6137375" y="4106825"/>
            <a:ext cx="74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FOS: 8.1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1801200" y="4220550"/>
            <a:ext cx="74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FOS: 24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00" y="1668725"/>
            <a:ext cx="4089600" cy="243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Transmission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438" y="2975175"/>
            <a:ext cx="2439900" cy="2045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l="24150"/>
          <a:stretch/>
        </p:blipFill>
        <p:spPr>
          <a:xfrm>
            <a:off x="692650" y="1200350"/>
            <a:ext cx="2777700" cy="1575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5">
            <a:alphaModFix/>
          </a:blip>
          <a:srcRect t="14726"/>
          <a:stretch/>
        </p:blipFill>
        <p:spPr>
          <a:xfrm>
            <a:off x="3731400" y="1244775"/>
            <a:ext cx="5100900" cy="3255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14" name="Google Shape;114;p19"/>
          <p:cNvCxnSpPr/>
          <p:nvPr/>
        </p:nvCxnSpPr>
        <p:spPr>
          <a:xfrm flipH="1">
            <a:off x="5976275" y="1934175"/>
            <a:ext cx="847800" cy="1041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19"/>
          <p:cNvSpPr txBox="1"/>
          <p:nvPr/>
        </p:nvSpPr>
        <p:spPr>
          <a:xfrm>
            <a:off x="6690125" y="1464725"/>
            <a:ext cx="10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Idler Sprocket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6" name="Google Shape;116;p19"/>
          <p:cNvCxnSpPr>
            <a:stCxn id="117" idx="1"/>
          </p:cNvCxnSpPr>
          <p:nvPr/>
        </p:nvCxnSpPr>
        <p:spPr>
          <a:xfrm rot="10800000">
            <a:off x="5173200" y="4318275"/>
            <a:ext cx="766800" cy="489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19"/>
          <p:cNvSpPr txBox="1"/>
          <p:nvPr/>
        </p:nvSpPr>
        <p:spPr>
          <a:xfrm>
            <a:off x="5940000" y="4500075"/>
            <a:ext cx="10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Omni Wheel</a:t>
            </a:r>
            <a:endParaRPr>
              <a:solidFill>
                <a:schemeClr val="accent4"/>
              </a:solidFill>
            </a:endParaRPr>
          </a:p>
        </p:txBody>
      </p:sp>
      <p:cxnSp>
        <p:nvCxnSpPr>
          <p:cNvPr id="118" name="Google Shape;118;p19"/>
          <p:cNvCxnSpPr/>
          <p:nvPr/>
        </p:nvCxnSpPr>
        <p:spPr>
          <a:xfrm>
            <a:off x="5359600" y="2532450"/>
            <a:ext cx="178500" cy="777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9"/>
          <p:cNvCxnSpPr/>
          <p:nvPr/>
        </p:nvCxnSpPr>
        <p:spPr>
          <a:xfrm rot="10800000" flipH="1">
            <a:off x="5779300" y="3318225"/>
            <a:ext cx="2045100" cy="196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9"/>
          <p:cNvCxnSpPr/>
          <p:nvPr/>
        </p:nvCxnSpPr>
        <p:spPr>
          <a:xfrm>
            <a:off x="4770250" y="4202300"/>
            <a:ext cx="3054300" cy="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 rot="10800000" flipH="1">
            <a:off x="4351150" y="2568063"/>
            <a:ext cx="177900" cy="1159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9"/>
          <p:cNvCxnSpPr/>
          <p:nvPr/>
        </p:nvCxnSpPr>
        <p:spPr>
          <a:xfrm rot="10800000" flipH="1">
            <a:off x="707225" y="1984750"/>
            <a:ext cx="822600" cy="8781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9"/>
          <p:cNvSpPr txBox="1"/>
          <p:nvPr/>
        </p:nvSpPr>
        <p:spPr>
          <a:xfrm>
            <a:off x="-67850" y="2899125"/>
            <a:ext cx="10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Flexible Coupling</a:t>
            </a:r>
            <a:endParaRPr>
              <a:solidFill>
                <a:schemeClr val="accent4"/>
              </a:solidFill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 rot="10800000" flipH="1">
            <a:off x="903700" y="3818475"/>
            <a:ext cx="687600" cy="437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9"/>
          <p:cNvSpPr txBox="1"/>
          <p:nvPr/>
        </p:nvSpPr>
        <p:spPr>
          <a:xfrm>
            <a:off x="-67850" y="4202300"/>
            <a:ext cx="10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Driven Sprocket</a:t>
            </a:r>
            <a:endParaRPr>
              <a:solidFill>
                <a:schemeClr val="accent4"/>
              </a:solidFill>
            </a:endParaRPr>
          </a:p>
        </p:txBody>
      </p:sp>
      <p:cxnSp>
        <p:nvCxnSpPr>
          <p:cNvPr id="126" name="Google Shape;126;p19"/>
          <p:cNvCxnSpPr/>
          <p:nvPr/>
        </p:nvCxnSpPr>
        <p:spPr>
          <a:xfrm>
            <a:off x="769750" y="1157275"/>
            <a:ext cx="1616400" cy="803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19"/>
          <p:cNvSpPr txBox="1"/>
          <p:nvPr/>
        </p:nvSpPr>
        <p:spPr>
          <a:xfrm>
            <a:off x="0" y="629175"/>
            <a:ext cx="10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Drive Sprocket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7642850" y="4527900"/>
            <a:ext cx="10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Roller Chain</a:t>
            </a:r>
            <a:endParaRPr>
              <a:solidFill>
                <a:schemeClr val="accent4"/>
              </a:solidFill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 rot="10800000">
            <a:off x="7038300" y="4202300"/>
            <a:ext cx="766800" cy="489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Suitcase Interface Mechanism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988" y="1289425"/>
            <a:ext cx="4470000" cy="3594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36" name="Google Shape;136;p20"/>
          <p:cNvCxnSpPr/>
          <p:nvPr/>
        </p:nvCxnSpPr>
        <p:spPr>
          <a:xfrm>
            <a:off x="5725700" y="2139550"/>
            <a:ext cx="251100" cy="5871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20"/>
          <p:cNvSpPr txBox="1"/>
          <p:nvPr/>
        </p:nvSpPr>
        <p:spPr>
          <a:xfrm>
            <a:off x="4725575" y="1406700"/>
            <a:ext cx="14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Compliant, high friction, wheels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8" name="Google Shape;138;p20"/>
          <p:cNvCxnSpPr/>
          <p:nvPr/>
        </p:nvCxnSpPr>
        <p:spPr>
          <a:xfrm flipH="1">
            <a:off x="4252425" y="1943700"/>
            <a:ext cx="518400" cy="261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20"/>
          <p:cNvCxnSpPr/>
          <p:nvPr/>
        </p:nvCxnSpPr>
        <p:spPr>
          <a:xfrm rot="10800000" flipH="1">
            <a:off x="4413050" y="2907500"/>
            <a:ext cx="759000" cy="535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0"/>
          <p:cNvCxnSpPr/>
          <p:nvPr/>
        </p:nvCxnSpPr>
        <p:spPr>
          <a:xfrm rot="10800000">
            <a:off x="4413025" y="2706925"/>
            <a:ext cx="9600" cy="75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0"/>
          <p:cNvCxnSpPr/>
          <p:nvPr/>
        </p:nvCxnSpPr>
        <p:spPr>
          <a:xfrm rot="10800000">
            <a:off x="6253250" y="3546375"/>
            <a:ext cx="445800" cy="2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2555675" y="1487675"/>
            <a:ext cx="429900" cy="2199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20"/>
          <p:cNvSpPr txBox="1"/>
          <p:nvPr/>
        </p:nvSpPr>
        <p:spPr>
          <a:xfrm>
            <a:off x="4851263" y="2616400"/>
            <a:ext cx="44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288713" y="2416300"/>
            <a:ext cx="44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914500" y="3800475"/>
            <a:ext cx="8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Inwards</a:t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146" name="Google Shape;146;p20"/>
          <p:cNvCxnSpPr>
            <a:stCxn id="147" idx="0"/>
          </p:cNvCxnSpPr>
          <p:nvPr/>
        </p:nvCxnSpPr>
        <p:spPr>
          <a:xfrm rot="10800000" flipH="1">
            <a:off x="3081750" y="3887350"/>
            <a:ext cx="375900" cy="2343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20"/>
          <p:cNvCxnSpPr/>
          <p:nvPr/>
        </p:nvCxnSpPr>
        <p:spPr>
          <a:xfrm rot="10800000" flipH="1">
            <a:off x="3725475" y="4515100"/>
            <a:ext cx="786000" cy="44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20"/>
          <p:cNvSpPr txBox="1"/>
          <p:nvPr/>
        </p:nvSpPr>
        <p:spPr>
          <a:xfrm>
            <a:off x="2337000" y="4121650"/>
            <a:ext cx="1489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 cell attachment locations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11700" y="4029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Assembled Together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l="7746" t="4988" r="2903"/>
          <a:stretch/>
        </p:blipFill>
        <p:spPr>
          <a:xfrm>
            <a:off x="481050" y="1435725"/>
            <a:ext cx="3789300" cy="3414900"/>
          </a:xfrm>
          <a:prstGeom prst="roundRect">
            <a:avLst>
              <a:gd name="adj" fmla="val 9319"/>
            </a:avLst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125" y="1435725"/>
            <a:ext cx="4192200" cy="3414900"/>
          </a:xfrm>
          <a:prstGeom prst="roundRect">
            <a:avLst>
              <a:gd name="adj" fmla="val 8889"/>
            </a:avLst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1587450" y="4850625"/>
            <a:ext cx="157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Isometric Rear View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947975" y="4810625"/>
            <a:ext cx="157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Top View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C922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On-screen Show (16:9)</PresentationFormat>
  <Paragraphs>72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Simple Light</vt:lpstr>
      <vt:lpstr> Final Presentation</vt:lpstr>
      <vt:lpstr>Project Porter</vt:lpstr>
      <vt:lpstr>How Did I Keep Track of Everything?</vt:lpstr>
      <vt:lpstr>How Did I Keep Track of Everything?</vt:lpstr>
      <vt:lpstr>The Structural Frame</vt:lpstr>
      <vt:lpstr>The Structural Frame</vt:lpstr>
      <vt:lpstr>The Transmission</vt:lpstr>
      <vt:lpstr>The Suitcase Interface Mechanism</vt:lpstr>
      <vt:lpstr>Assembled Together</vt:lpstr>
      <vt:lpstr>The Parts</vt:lpstr>
      <vt:lpstr>Laser Cutting</vt:lpstr>
      <vt:lpstr>Machining</vt:lpstr>
      <vt:lpstr>FDM Printing</vt:lpstr>
      <vt:lpstr>From Paper to Real Life</vt:lpstr>
      <vt:lpstr>Showcase!</vt:lpstr>
      <vt:lpstr>Project Roll Cage</vt:lpstr>
      <vt:lpstr>Roll Cage in the Vehicle</vt:lpstr>
      <vt:lpstr>Our Car</vt:lpstr>
      <vt:lpstr>Issues I Tackled</vt:lpstr>
      <vt:lpstr>Issues I Tackled</vt:lpstr>
      <vt:lpstr>Moving Forward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Final Presentation</dc:title>
  <cp:lastModifiedBy>andrewezhu@gmail.com</cp:lastModifiedBy>
  <cp:revision>1</cp:revision>
  <dcterms:modified xsi:type="dcterms:W3CDTF">2023-11-13T05:08:17Z</dcterms:modified>
</cp:coreProperties>
</file>